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8" r:id="rId2"/>
    <p:sldId id="482" r:id="rId3"/>
    <p:sldId id="490" r:id="rId4"/>
    <p:sldId id="520" r:id="rId5"/>
    <p:sldId id="519" r:id="rId6"/>
    <p:sldId id="521" r:id="rId7"/>
    <p:sldId id="522" r:id="rId8"/>
    <p:sldId id="523" r:id="rId9"/>
    <p:sldId id="518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35D5C6-8EFE-4F04-9558-1EBE0AF01153}">
          <p14:sldIdLst>
            <p14:sldId id="298"/>
            <p14:sldId id="482"/>
            <p14:sldId id="490"/>
            <p14:sldId id="520"/>
            <p14:sldId id="519"/>
            <p14:sldId id="521"/>
            <p14:sldId id="522"/>
            <p14:sldId id="523"/>
            <p14:sldId id="518"/>
          </p14:sldIdLst>
        </p14:section>
        <p14:section name="Untitled Section" id="{FA381FF3-67E6-4D5C-86A4-0C060E10DC1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32F"/>
    <a:srgbClr val="174A7C"/>
    <a:srgbClr val="004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0" autoAdjust="0"/>
    <p:restoredTop sz="86609" autoAdjust="0"/>
  </p:normalViewPr>
  <p:slideViewPr>
    <p:cSldViewPr snapToGrid="0" snapToObjects="1">
      <p:cViewPr varScale="1">
        <p:scale>
          <a:sx n="105" d="100"/>
          <a:sy n="105" d="100"/>
        </p:scale>
        <p:origin x="1709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6C8B95-9FDA-484B-841E-443520539F7B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7960A3-8EC1-3F49-97D3-46A52329F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24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BFBA76-844B-7640-82A7-EC39BCD3956A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70B381-B922-7042-A4BF-497335697F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53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4658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6A9A69-C4CA-4315-9AF5-852C556BF0E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4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6EF51-D756-4B05-B0D1-6583FF7A6B68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8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6EF51-D756-4B05-B0D1-6583FF7A6B68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1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0B381-B922-7042-A4BF-497335697F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0B381-B922-7042-A4BF-497335697F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9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0B381-B922-7042-A4BF-497335697F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9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feedmillne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8990"/>
            <a:ext cx="9144000" cy="603346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431235"/>
            <a:ext cx="9144000" cy="1997764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4A7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403" y="351053"/>
            <a:ext cx="4065509" cy="986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3" y="1640110"/>
            <a:ext cx="7772400" cy="1091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3" y="2959794"/>
            <a:ext cx="6400800" cy="180348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86608"/>
            <a:ext cx="9144000" cy="1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7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98EC-7188-4D41-9165-C3B0ADD21FBD}" type="datetime1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3266" y="66302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44D-2B06-4248-B54F-6A7F426D9B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6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AF23-1165-2842-AC0F-DF7B7EFB59FD}" type="datetime1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3266" y="66302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44D-2B06-4248-B54F-6A7F426D9B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0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3A1-C04B-094C-A4AE-C2D5187BE8DE}" type="datetime1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3266" y="66302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44D-2B06-4248-B54F-6A7F426D9B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7814-CF72-594B-8CBC-67B2B8B02C43}" type="datetime1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3266" y="66302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44D-2B06-4248-B54F-6A7F426D9B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C72D-34EC-FF49-8532-83CD5D87456B}" type="datetime1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3266" y="66302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44D-2B06-4248-B54F-6A7F426D9B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6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51B4C-FBAA-C244-B945-BF62A5E5EDD1}" type="datetime1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3266" y="66302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44D-2B06-4248-B54F-6A7F426D9B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7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71A8-5E73-C547-AB1B-BF38044CFABB}" type="datetime1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3266" y="66302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44D-2B06-4248-B54F-6A7F426D9B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5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9B28-E0A5-B442-AA43-8B261342DF53}" type="datetime1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3266" y="66302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44D-2B06-4248-B54F-6A7F426D9B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9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1D99-531E-154B-B73F-9C787FFD8ECC}" type="datetime1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3266" y="66302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44D-2B06-4248-B54F-6A7F426D9B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4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8D7A-A9E4-1943-8966-A9E6EDF5F7E2}" type="datetime1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3266" y="66302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744D-2B06-4248-B54F-6A7F426D9B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8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3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184"/>
            <a:ext cx="8229600" cy="4918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09489" y="638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55C98-39F2-6D4F-B78A-A0658D7C5F96}" type="datetime1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A744D-2B06-4248-B54F-6A7F426D9B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320836"/>
            <a:ext cx="9144000" cy="4006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11340"/>
            <a:ext cx="9144000" cy="1091962"/>
          </a:xfrm>
          <a:prstGeom prst="rect">
            <a:avLst/>
          </a:prstGeom>
          <a:solidFill>
            <a:srgbClr val="174A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1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7832F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7832F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7832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7832F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7832F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5100"/>
            <a:ext cx="9055865" cy="116273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Seminar III:  </a:t>
            </a:r>
            <a:br>
              <a:rPr lang="en-US" sz="4400" dirty="0">
                <a:solidFill>
                  <a:srgbClr val="FFC000"/>
                </a:solidFill>
              </a:rPr>
            </a:br>
            <a:r>
              <a:rPr lang="en-US" sz="4400" dirty="0">
                <a:solidFill>
                  <a:srgbClr val="FFC000"/>
                </a:solidFill>
              </a:rPr>
              <a:t>Rail Transportation Issues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06" y="2765685"/>
            <a:ext cx="9055865" cy="3747541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Tomorrow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Northeast Agribusiness and Feed Alliance Annual Forum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February 7, 2017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Albany, NY</a:t>
            </a:r>
          </a:p>
        </p:txBody>
      </p:sp>
    </p:spTree>
    <p:extLst>
      <p:ext uri="{BB962C8B-B14F-4D97-AF65-F5344CB8AC3E}">
        <p14:creationId xmlns:p14="http://schemas.microsoft.com/office/powerpoint/2010/main" val="368999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FFC000"/>
                </a:solidFill>
              </a:rPr>
              <a:t>NGFA Fast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715000"/>
          </a:xfrm>
          <a:ln w="28575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More than 1,000-Member Companies:</a:t>
            </a:r>
          </a:p>
          <a:p>
            <a:pPr marL="720090" lvl="1" indent="-457200" eaLnBrk="1" fontAlgn="auto" hangingPunct="1">
              <a:spcBef>
                <a:spcPts val="37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Grain elevators</a:t>
            </a:r>
          </a:p>
          <a:p>
            <a:pPr marL="720090" lvl="1" indent="-457200" eaLnBrk="1" fontAlgn="auto" hangingPunct="1">
              <a:spcBef>
                <a:spcPts val="37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Feed, feed ingredient manufacturers</a:t>
            </a:r>
          </a:p>
          <a:p>
            <a:pPr marL="720090" lvl="1" indent="-457200" eaLnBrk="1" fontAlgn="auto" hangingPunct="1">
              <a:spcBef>
                <a:spcPts val="37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Oilseed processors</a:t>
            </a:r>
          </a:p>
          <a:p>
            <a:pPr marL="720090" lvl="1" indent="-457200" eaLnBrk="1" fontAlgn="auto" hangingPunct="1">
              <a:spcBef>
                <a:spcPts val="37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Flour, corn mills</a:t>
            </a:r>
          </a:p>
          <a:p>
            <a:pPr marL="720090" lvl="1" indent="-457200" eaLnBrk="1" fontAlgn="auto" hangingPunct="1">
              <a:spcBef>
                <a:spcPts val="37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Biofuels producers </a:t>
            </a:r>
          </a:p>
          <a:p>
            <a:pPr marL="720090" lvl="1" indent="-457200" eaLnBrk="1" fontAlgn="auto" hangingPunct="1">
              <a:spcBef>
                <a:spcPts val="37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Many other related agribusinesses</a:t>
            </a:r>
          </a:p>
          <a:p>
            <a:pPr marL="720090" lvl="1" indent="-457200" eaLnBrk="1" fontAlgn="auto" hangingPunct="1">
              <a:spcBef>
                <a:spcPts val="37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26 State/Regional Associations – Including Tennessee Feed and Grain Association</a:t>
            </a:r>
          </a:p>
          <a:p>
            <a:pPr marL="720090" lvl="1" indent="-457200" eaLnBrk="1" fontAlgn="auto" hangingPunct="1">
              <a:spcBef>
                <a:spcPts val="37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Strategic Alliances with PFI, NAEGA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665856">
            <a:off x="6619034" y="2852551"/>
            <a:ext cx="2001837" cy="142240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Members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Handle 70%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of U.S. Grains and Oilseeds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4" descr="NGFA Logo - CMYK - 30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07342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cs typeface="Times New Roman" pitchFamily="18" charset="0"/>
              </a:rPr>
              <a:t>Rail Issues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7" y="1310019"/>
            <a:ext cx="8686800" cy="49990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New Leadership at STB – 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Acting Chairman Ann Begeman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Serving second, 5-year term; background with Senate Commerce Committee; agricultural roots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Change STB procedural rules to allow ex parte communications with stakeholders on cases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Committed to creating simplified, cost-effective process for small shippers to challenge unreasonable rail rates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Two Vacancies Awaiting Nominations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Expanded under STB Reauthorization Act of 2015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Republican seats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0"/>
            <a:ext cx="1727200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6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07342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cs typeface="Times New Roman" pitchFamily="18" charset="0"/>
              </a:rPr>
              <a:t>Rail Issues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5640"/>
            <a:ext cx="8686800" cy="49990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STB Proceedings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Reciprocal switching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Creat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workable rail rate challenge process  for grain,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agricultyural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shippers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NGFA Exploring Expansion of Rail Arbitration to Apply to Rates</a:t>
            </a:r>
          </a:p>
          <a:p>
            <a:pPr marL="457200" lvl="1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6" descr="2005 BNSF covered grain hopper railroad car with grain elevato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02" y="586797"/>
            <a:ext cx="2890098" cy="161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ading 2005 BNSF covered grain hopper railroad cars Stock Photo 4093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94" y="4419600"/>
            <a:ext cx="3463949" cy="17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arbit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"/>
          <a:stretch>
            <a:fillRect/>
          </a:stretch>
        </p:blipFill>
        <p:spPr bwMode="auto">
          <a:xfrm>
            <a:off x="5290458" y="4419601"/>
            <a:ext cx="3037114" cy="171042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0"/>
            <a:ext cx="87669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FDA Sanitary Food Transportation Rule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1143000"/>
            <a:ext cx="8824686" cy="530134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Included within FSMA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Applies to rail and truck transport; food safety                                 (not quality)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Sets requirements for shippers (includes brokers),                receivers, loaders, RRs, truckers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Virtually all responsibilities placed on shippers,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unless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delegated to RR or trucker through written agreement</a:t>
            </a:r>
            <a:endParaRPr lang="en-US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Assure vehicles, equipment in appropriate sanitary condition appropriate for food, feed, ingredients being hauled</a:t>
            </a:r>
          </a:p>
          <a:p>
            <a:pPr lvl="2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Shipper required to provide one-time written notification to carrier and (if necessary) the loader of sanitary specifications necessary </a:t>
            </a:r>
          </a:p>
          <a:p>
            <a:pPr lvl="2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Shippers required to keep records of written procedures to ensure previous cargo hauled does not make food, feed unsafe</a:t>
            </a:r>
          </a:p>
          <a:p>
            <a:pPr lvl="2" indent="-3429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Loaders required to ensure conveyance in “appropriate sanitary condition” prior to loading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 Dates: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 Companies: April 6, 2017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 Companies (500 or fewer employees):  April 6, 2018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Very Small Companies (less than $500,000 annual sales avg. over 3 years):  Exempt </a:t>
            </a:r>
          </a:p>
        </p:txBody>
      </p:sp>
      <p:pic>
        <p:nvPicPr>
          <p:cNvPr id="8" name="Picture 6" descr="http://www.petfoodindustry.com/ext/resources/Images-by-month-year/15_09/petfood-regulations-fsma-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7" y="809172"/>
            <a:ext cx="2329543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7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0"/>
            <a:ext cx="87669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FDA Sanitary Food Transportation Rule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28" y="1143000"/>
            <a:ext cx="8977085" cy="52414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Major Problem with FDA Rule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Shippers required to notify RR, trucker of the type and sanitary condition of conveyance appropriate for product being hauled, and to ensure previous loads do not cross-contaminate product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rail carrier, trucker under no obligation to:</a:t>
            </a:r>
          </a:p>
          <a:p>
            <a:pPr marL="1030288" lvl="2" indent="-230188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type of conveyance requested</a:t>
            </a:r>
          </a:p>
          <a:p>
            <a:pPr marL="1030288" lvl="2" indent="-230188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information on last load(s) hauled</a:t>
            </a:r>
          </a:p>
          <a:p>
            <a:pPr marL="1030288" lvl="2" indent="-230188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information on conveyance clean-out</a:t>
            </a:r>
          </a:p>
          <a:p>
            <a:pPr marL="800100" lvl="2" indent="0">
              <a:buNone/>
            </a:pP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UNLESS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rail carrier or trucker agrees                                to sign written agreement with shipper                               to do so</a:t>
            </a:r>
          </a:p>
        </p:txBody>
      </p:sp>
      <p:pic>
        <p:nvPicPr>
          <p:cNvPr id="8" name="Picture 6" descr="http://www.petfoodindustry.com/ext/resources/Images-by-month-year/15_09/petfood-regulations-fsma-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229" y="5715000"/>
            <a:ext cx="2329543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127" y="2681514"/>
            <a:ext cx="28575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3127" y="138792"/>
            <a:ext cx="2944587" cy="1566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943" y="3763735"/>
            <a:ext cx="3345543" cy="33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9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0"/>
            <a:ext cx="87669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FDA Sanitary Food Transportation Rule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28" y="1143000"/>
            <a:ext cx="8977085" cy="5241471"/>
          </a:xfrm>
        </p:spPr>
        <p:txBody>
          <a:bodyPr>
            <a:normAutofit/>
          </a:bodyPr>
          <a:lstStyle/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Action Taken:  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NGFA, NAMA, NOPA filed petition urging FDA to impose a stay on rule’s effective date (April 6, 2017 for large companies); met with FDA in July 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 with FDA, RRs and truckers planned for late February</a:t>
            </a:r>
          </a:p>
        </p:txBody>
      </p:sp>
      <p:pic>
        <p:nvPicPr>
          <p:cNvPr id="8" name="Picture 6" descr="http://www.petfoodindustry.com/ext/resources/Images-by-month-year/15_09/petfood-regulations-fsma-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98" y="3285671"/>
            <a:ext cx="2329543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59" y="3874406"/>
            <a:ext cx="3622222" cy="2226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771" y="3643266"/>
            <a:ext cx="3447142" cy="26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1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44000" cy="79629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Highway Law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006"/>
            <a:ext cx="8458200" cy="511045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Truck Weight Limit: 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80,000 lbs. federal truck weight limit on Interstate highways still in place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Electronic Logs: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 Devices required by December 2017 for </a:t>
            </a:r>
            <a:r>
              <a:rPr lang="en-US" sz="5000" u="sng" dirty="0">
                <a:latin typeface="Arial" panose="020B0604020202020204" pitchFamily="34" charset="0"/>
                <a:cs typeface="Arial" panose="020B0604020202020204" pitchFamily="34" charset="0"/>
              </a:rPr>
              <a:t>all drivers currently required to complete paper logs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Truck Driver ‘Coercion’ Rule: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 Motor carriers, shippers, receivers, brokers prohibited from coercing truck drivers to violate truck regulations, such as hours-of-service rules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Effective Jan. 29, 2016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As a prerequisite to filing coercion claim, driver must inform that regulation will be broken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$16,000 fine per violation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Commercial Drivers License: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 Drivers required to complete a training program that includes both behind-the-wheel and classroom instruction through a FMCSA-approved training provider </a:t>
            </a:r>
            <a:r>
              <a:rPr lang="en-US" sz="5000" u="sng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taking CDL test (Effective Feb. 7, 2020)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5100"/>
            <a:ext cx="9055865" cy="116273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Seminar III:  </a:t>
            </a:r>
            <a:br>
              <a:rPr lang="en-US" sz="4400" dirty="0">
                <a:solidFill>
                  <a:srgbClr val="FFC000"/>
                </a:solidFill>
              </a:rPr>
            </a:br>
            <a:r>
              <a:rPr lang="en-US" sz="4400" dirty="0">
                <a:solidFill>
                  <a:srgbClr val="FFC000"/>
                </a:solidFill>
              </a:rPr>
              <a:t>Rail Transportation Issues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35" y="2862475"/>
            <a:ext cx="9055865" cy="3833344"/>
          </a:xfrm>
        </p:spPr>
        <p:txBody>
          <a:bodyPr>
            <a:normAutofit/>
          </a:bodyPr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Randy Gordon, President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National Grain and Feed Association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202-289-0873; rgordon@ngfa.org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91767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_FE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template_FEED</Template>
  <TotalTime>23116</TotalTime>
  <Words>554</Words>
  <Application>Microsoft Office PowerPoint</Application>
  <PresentationFormat>On-screen Show (4:3)</PresentationFormat>
  <Paragraphs>87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Wingdings 2</vt:lpstr>
      <vt:lpstr>PPT template_FEED</vt:lpstr>
      <vt:lpstr>Seminar III:   Rail Transportation Issues</vt:lpstr>
      <vt:lpstr>NGFA Fast Facts</vt:lpstr>
      <vt:lpstr>Rail Issues</vt:lpstr>
      <vt:lpstr>Rail Issues</vt:lpstr>
      <vt:lpstr>FDA Sanitary Food Transportation Rule</vt:lpstr>
      <vt:lpstr>FDA Sanitary Food Transportation Rule</vt:lpstr>
      <vt:lpstr>FDA Sanitary Food Transportation Rule</vt:lpstr>
      <vt:lpstr>Highway Law</vt:lpstr>
      <vt:lpstr>Seminar III:   Rail Transportation Issues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Safety Modernization Act -  Impacts on the Grain and Feed Industry</dc:title>
  <dc:creator>David Fairfield</dc:creator>
  <cp:lastModifiedBy>Randy Gordon</cp:lastModifiedBy>
  <cp:revision>467</cp:revision>
  <cp:lastPrinted>2017-01-13T15:18:59Z</cp:lastPrinted>
  <dcterms:created xsi:type="dcterms:W3CDTF">2014-03-20T21:25:26Z</dcterms:created>
  <dcterms:modified xsi:type="dcterms:W3CDTF">2017-02-07T12:10:01Z</dcterms:modified>
</cp:coreProperties>
</file>